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420" r:id="rId4"/>
    <p:sldId id="258" r:id="rId5"/>
    <p:sldId id="271" r:id="rId6"/>
    <p:sldId id="422" r:id="rId7"/>
    <p:sldId id="372" r:id="rId8"/>
    <p:sldId id="427" r:id="rId9"/>
    <p:sldId id="367" r:id="rId10"/>
    <p:sldId id="363" r:id="rId11"/>
    <p:sldId id="368" r:id="rId12"/>
    <p:sldId id="428" r:id="rId13"/>
    <p:sldId id="268" r:id="rId14"/>
    <p:sldId id="267" r:id="rId15"/>
    <p:sldId id="369" r:id="rId16"/>
    <p:sldId id="370" r:id="rId17"/>
    <p:sldId id="371" r:id="rId18"/>
    <p:sldId id="377" r:id="rId19"/>
    <p:sldId id="378" r:id="rId20"/>
    <p:sldId id="376" r:id="rId21"/>
    <p:sldId id="382" r:id="rId22"/>
    <p:sldId id="388" r:id="rId23"/>
    <p:sldId id="389" r:id="rId24"/>
    <p:sldId id="390" r:id="rId25"/>
    <p:sldId id="392" r:id="rId26"/>
    <p:sldId id="398" r:id="rId27"/>
    <p:sldId id="412" r:id="rId28"/>
    <p:sldId id="295" r:id="rId29"/>
    <p:sldId id="336" r:id="rId30"/>
    <p:sldId id="434" r:id="rId31"/>
    <p:sldId id="435" r:id="rId3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109" autoAdjust="0"/>
  </p:normalViewPr>
  <p:slideViewPr>
    <p:cSldViewPr snapToGrid="0">
      <p:cViewPr varScale="1">
        <p:scale>
          <a:sx n="48" d="100"/>
          <a:sy n="48" d="100"/>
        </p:scale>
        <p:origin x="136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D6037-0F2F-4FD3-89FB-60F1ABB1EFA1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57EB3-D43C-44CA-B402-A43C46DBC509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5622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832AD-E9BF-E541-A889-1B2F77DEA0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26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61B657-AAE7-46E7-8537-501720F336F6}" type="slidenum">
              <a:rPr lang="en-US"/>
              <a:pPr/>
              <a:t>26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2625"/>
            <a:ext cx="6067425" cy="3413125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Why would this be useful?  Main reason is focus.  Also enables “smart” cropping.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612B46-759C-4690-B9AA-63C9EA9F7DE0}" type="slidenum">
              <a:rPr lang="en-US"/>
              <a:pPr/>
              <a:t>27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2625"/>
            <a:ext cx="6067425" cy="3413125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do we care about in this image? color, measurement, foreground/background, potential objects, detecting particular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832AD-E9BF-E541-A889-1B2F77DEA0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832AD-E9BF-E541-A889-1B2F77DEA0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vertical lines look like same length in image but not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832AD-E9BF-E541-A889-1B2F77DEA0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54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restoration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832AD-E9BF-E541-A889-1B2F77DEA0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29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89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8F3F38-B629-4BFE-969A-827C862960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19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these</a:t>
            </a:r>
            <a:r>
              <a:rPr lang="en-US" baseline="0" dirty="0"/>
              <a:t> be done in the same way as David? 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832AD-E9BF-E541-A889-1B2F77DEA0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2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link to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832AD-E9BF-E541-A889-1B2F77DEA0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44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E966-2D70-54BC-CCD4-AAD068ADF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A24B8-F80D-6177-A678-393196039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8F188-14FA-8A08-7880-BD9677BD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920B7-152E-2379-78E0-1F9B06B9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3253B-5715-2904-7176-3F15F792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0440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1271-83FF-A637-7256-5FCCA745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2390A-5B2D-D3AC-4755-E120E0741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A2D68-6D56-D15C-84D5-02DE26E9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0AB5C-7F22-AFAE-EC41-F59AB29E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7C7B0-C13E-468C-D878-7716CB8B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21674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26F8B1-485D-748B-DCF0-D54D09AEC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A4104-5D8E-97BD-0680-888E4980B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19C74-DD17-96E3-F244-BE145751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9137C-AFCC-9E10-34B8-C4131AC5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E3FCB-AB4B-3AE6-6097-9664E2BC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5028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E92D-E13B-A2AD-6735-C0CAA821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9A86-3E9E-3480-70D1-A758D42C0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14AD1-5781-0288-5810-027AE69E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82495-9145-6207-1895-D429FBC34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7D12A-4551-150E-88B8-3ADB002C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4143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CD0D-6B91-7D52-C77D-0A45FBE2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93564-8EC2-BEB2-DAC5-9B625B3B1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8C152-DB59-ED9E-ECD0-37337A6DA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82B26-D777-BE42-9899-E87B4377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1870F-7330-102E-534E-4EDDC97E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1974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ED78-C650-C561-3699-D5372BD7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37918-1979-0B38-4679-53740F8B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82026-DFCC-34B2-D641-168C4FBD6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A7F6B-8F99-21B9-6291-0F3F253D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EEFCC-40D3-816C-26EB-153E842A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60167-AFA5-609C-840F-6302C9B8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8187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74E1-DC8F-553F-B75C-5318ECA07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7AF7B-84B1-0B2D-ADAF-82F4D2C7A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0577B-2AD0-AB36-9BDD-0FC432971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7A3DC-B308-3FFD-7683-A13114369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7B1C9-D3E3-67A2-055E-ACDA3E041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CD687-FE07-C137-8F10-775C7E9B2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982A5A-E0AA-2A82-76C4-7DCE8AF9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7FAD3F-511B-6F78-2663-270E4F20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4995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F770-717E-B80D-E007-BA0216A0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568E9D-B4A5-37ED-AE20-5BCD9421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38002-8077-9CA8-F806-F0A69F12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A5D9C-24F6-1602-E5B5-6E185F65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6154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46F79-604E-D503-0C93-EC02291A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47CFD-5AF4-3AE0-A8E3-415ED8E5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30F64-BAAE-5578-2A4B-FF154180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3529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50CA-6DDB-0353-B3C8-E4246C00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5AD57-D183-8F34-3CF1-5D08499E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7158E-A288-1CE9-A36C-7145CBCD1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3508C-5A29-6976-F86E-38C6CBF1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6BF35-09DE-385A-2AF4-0AA006D8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FE506-190A-F7FA-ADB5-C6ADB18E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30155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8CED-14FE-0F8A-A4A0-1B9284E3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65152-7249-C962-EF0D-A4D6EF2A9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17BDA-90C3-0438-8925-75CCD3CA1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C84F1-F21A-DB77-4A8E-47EE448B5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D2FDA-DD06-A4D3-5DCE-36CEC8CB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23B75-86CD-20BD-9A0A-E8746095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0662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7E8A8-3BEF-7002-0A14-0C5B7C41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24D39-F61C-A655-51F1-A5C5C75F2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F960A-BE48-E95F-8ACC-6BA57E6D6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97DA1-ED1D-49C0-831A-02E618C9F555}" type="datetimeFigureOut">
              <a:rPr lang="en-PK" smtClean="0"/>
              <a:t>09/09/2024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80366-BC87-9459-7E99-550E0B234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390A-3EE8-8C7A-7CC1-2A1D6E8C1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F781-9E91-442E-BE3F-B286978BB46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83248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haelbach.de/ot/sze_muelue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ua.upf.es/~mbertalmio/restoration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ua.upf.es/~mbertalmio/restoration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ua.upf.es/~mbertalmio/restoration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hyperlink" Target="http://www.cs.washington.edu/homes/curless/" TargetMode="External"/><Relationship Id="rId2" Type="http://schemas.openxmlformats.org/officeDocument/2006/relationships/hyperlink" Target="http://www.washington.edu/newsroom/news/images/David.jp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graphics.stanford.edu/projects/mich/" TargetMode="Externa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InIVv-LsgZ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8C7B-9534-B540-3298-1B3D29C69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209E8-61AC-EDC8-C5EA-12414CD52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28703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535" y="195297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Low Level Vision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Measurements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Enhancements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Region segmentation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Features</a:t>
            </a:r>
          </a:p>
          <a:p>
            <a:r>
              <a:rPr lang="en-US" dirty="0"/>
              <a:t>Mid Level Vision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Reconstruction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Depth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Motion Estimation</a:t>
            </a:r>
          </a:p>
          <a:p>
            <a:r>
              <a:rPr lang="en-US" dirty="0"/>
              <a:t>High Level Vision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Category detection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Activity recognition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Deep understandings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Hannane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96" y="2475972"/>
            <a:ext cx="5103626" cy="316847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1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535" y="195297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Low Level Vision</a:t>
            </a:r>
          </a:p>
          <a:p>
            <a:pPr lvl="1"/>
            <a:r>
              <a:rPr lang="en-US" dirty="0"/>
              <a:t>Measurements</a:t>
            </a:r>
          </a:p>
          <a:p>
            <a:pPr lvl="1"/>
            <a:r>
              <a:rPr lang="en-US" dirty="0"/>
              <a:t>Enhancements</a:t>
            </a:r>
          </a:p>
          <a:p>
            <a:pPr lvl="1"/>
            <a:r>
              <a:rPr lang="en-US" dirty="0"/>
              <a:t>Region segmentation</a:t>
            </a:r>
          </a:p>
          <a:p>
            <a:pPr lvl="1"/>
            <a:r>
              <a:rPr lang="en-US" dirty="0"/>
              <a:t>Features</a:t>
            </a:r>
          </a:p>
          <a:p>
            <a:r>
              <a:rPr lang="en-US" dirty="0">
                <a:solidFill>
                  <a:srgbClr val="D9D9D9"/>
                </a:solidFill>
              </a:rPr>
              <a:t>Mid Level Vision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Reconstruction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Depth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Motion Estimation</a:t>
            </a:r>
          </a:p>
          <a:p>
            <a:r>
              <a:rPr lang="en-US" dirty="0">
                <a:solidFill>
                  <a:srgbClr val="D9D9D9"/>
                </a:solidFill>
              </a:rPr>
              <a:t>High Level Vision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Category detection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Activity recognition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Deep understandings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Hannane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96" y="2475972"/>
            <a:ext cx="5103626" cy="316847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25400" y="4709523"/>
            <a:ext cx="859044" cy="369332"/>
            <a:chOff x="3938733" y="5075174"/>
            <a:chExt cx="1255830" cy="3693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3938734" y="5422190"/>
              <a:ext cx="1255829" cy="1426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38733" y="5075174"/>
              <a:ext cx="1255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77949" y="3521575"/>
            <a:ext cx="949652" cy="696187"/>
            <a:chOff x="2825615" y="2264670"/>
            <a:chExt cx="1951967" cy="143098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825615" y="2994810"/>
              <a:ext cx="1227286" cy="70084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825615" y="2264670"/>
              <a:ext cx="1951967" cy="75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White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69565" y="4462275"/>
            <a:ext cx="1311632" cy="882102"/>
            <a:chOff x="7002374" y="4890508"/>
            <a:chExt cx="1311632" cy="882102"/>
          </a:xfrm>
        </p:grpSpPr>
        <p:cxnSp>
          <p:nvCxnSpPr>
            <p:cNvPr id="12" name="Straight Arrow Connector 11"/>
            <p:cNvCxnSpPr>
              <a:stCxn id="13" idx="2"/>
            </p:cNvCxnSpPr>
            <p:nvPr/>
          </p:nvCxnSpPr>
          <p:spPr>
            <a:xfrm flipH="1">
              <a:off x="7002374" y="5259840"/>
              <a:ext cx="820569" cy="51277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331880" y="4890508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Shadow</a:t>
              </a:r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6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4" y="2146960"/>
            <a:ext cx="5133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79307" y="1969112"/>
            <a:ext cx="238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Brightness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4" y="2118426"/>
            <a:ext cx="5133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9307" y="1969112"/>
            <a:ext cx="238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Brightness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74296" y="6520896"/>
            <a:ext cx="273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Alyosha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Efros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11970" y="6336230"/>
            <a:ext cx="646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http://www.newworldencyclopedia.org/entry/Same_color_illusion</a:t>
            </a:r>
          </a:p>
        </p:txBody>
      </p:sp>
    </p:spTree>
    <p:extLst>
      <p:ext uri="{BB962C8B-B14F-4D97-AF65-F5344CB8AC3E}">
        <p14:creationId xmlns:p14="http://schemas.microsoft.com/office/powerpoint/2010/main" val="142927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9307" y="1969112"/>
            <a:ext cx="238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Length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82762" y="6497142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http://www.michaelbach.de/ot/sze_muelue/index.html</a:t>
            </a:r>
            <a:r>
              <a:rPr lang="en-US" sz="1600" dirty="0"/>
              <a:t>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95600"/>
            <a:ext cx="44958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4267200" y="3683000"/>
            <a:ext cx="3048000" cy="1009650"/>
            <a:chOff x="1728" y="2418"/>
            <a:chExt cx="1920" cy="636"/>
          </a:xfrm>
        </p:grpSpPr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728" y="2418"/>
              <a:ext cx="1920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728" y="3054"/>
              <a:ext cx="1920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1981200" y="6100267"/>
            <a:ext cx="21866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Müller-</a:t>
            </a:r>
            <a:r>
              <a:rPr lang="en-US" sz="2000" dirty="0" err="1"/>
              <a:t>Lyer</a:t>
            </a:r>
            <a:r>
              <a:rPr lang="en-US" sz="2000" dirty="0"/>
              <a:t> Illusion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74296" y="6520896"/>
            <a:ext cx="273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Alyosha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Efros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7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Enhancement</a:t>
            </a:r>
          </a:p>
        </p:txBody>
      </p:sp>
      <p:pic>
        <p:nvPicPr>
          <p:cNvPr id="363527" name="Picture 7" descr="peli_arthur_larg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4" y="1624013"/>
            <a:ext cx="7178675" cy="361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3528" name="Text Box 8"/>
          <p:cNvSpPr txBox="1">
            <a:spLocks noChangeArrowheads="1"/>
          </p:cNvSpPr>
          <p:nvPr/>
        </p:nvSpPr>
        <p:spPr bwMode="auto">
          <a:xfrm>
            <a:off x="3237557" y="5381625"/>
            <a:ext cx="53231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>
                <a:latin typeface="Arial" charset="0"/>
              </a:rPr>
              <a:t>Image Inpainting</a:t>
            </a:r>
            <a:r>
              <a:rPr lang="en-US" sz="2000">
                <a:latin typeface="Arial" charset="0"/>
              </a:rPr>
              <a:t>, M. Bertalmío et al.</a:t>
            </a:r>
          </a:p>
          <a:p>
            <a:pPr algn="ctr"/>
            <a:r>
              <a:rPr lang="en-US">
                <a:hlinkClick r:id="rId4"/>
              </a:rPr>
              <a:t>http://www.iua.upf.es/~mbertalmio//restoration.html</a:t>
            </a:r>
            <a:r>
              <a:rPr lang="en-US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4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Enhancement</a:t>
            </a:r>
          </a:p>
        </p:txBody>
      </p:sp>
      <p:pic>
        <p:nvPicPr>
          <p:cNvPr id="364549" name="Picture 5" descr="origina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4" y="1624013"/>
            <a:ext cx="7178675" cy="361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3237557" y="5381625"/>
            <a:ext cx="53231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>
                <a:latin typeface="Arial" charset="0"/>
              </a:rPr>
              <a:t>Image Inpainting</a:t>
            </a:r>
            <a:r>
              <a:rPr lang="en-US" sz="2000">
                <a:latin typeface="Arial" charset="0"/>
              </a:rPr>
              <a:t>, M. Bertalmío et al.</a:t>
            </a:r>
          </a:p>
          <a:p>
            <a:pPr algn="ctr"/>
            <a:r>
              <a:rPr lang="en-US">
                <a:hlinkClick r:id="rId3"/>
              </a:rPr>
              <a:t>http://www.iua.upf.es/~mbertalmio//restoration.html</a:t>
            </a:r>
            <a:r>
              <a:rPr lang="en-US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9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Enhancement</a:t>
            </a:r>
          </a:p>
        </p:txBody>
      </p:sp>
      <p:pic>
        <p:nvPicPr>
          <p:cNvPr id="365573" name="Picture 5" descr="our resto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4" y="1624013"/>
            <a:ext cx="7178675" cy="361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5574" name="Text Box 6"/>
          <p:cNvSpPr txBox="1">
            <a:spLocks noChangeArrowheads="1"/>
          </p:cNvSpPr>
          <p:nvPr/>
        </p:nvSpPr>
        <p:spPr bwMode="auto">
          <a:xfrm>
            <a:off x="3237557" y="5381625"/>
            <a:ext cx="53231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>
                <a:latin typeface="Arial" charset="0"/>
              </a:rPr>
              <a:t>Image Inpainting</a:t>
            </a:r>
            <a:r>
              <a:rPr lang="en-US" sz="2000">
                <a:latin typeface="Arial" charset="0"/>
              </a:rPr>
              <a:t>, M. Bertalmío et al.</a:t>
            </a:r>
          </a:p>
          <a:p>
            <a:pPr algn="ctr"/>
            <a:r>
              <a:rPr lang="en-US">
                <a:hlinkClick r:id="rId3"/>
              </a:rPr>
              <a:t>http://www.iua.upf.es/~mbertalmio//restoration.html</a:t>
            </a:r>
            <a:r>
              <a:rPr lang="en-US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6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135560" y="80628"/>
            <a:ext cx="8098668" cy="1143000"/>
          </a:xfrm>
        </p:spPr>
        <p:txBody>
          <a:bodyPr>
            <a:normAutofit/>
          </a:bodyPr>
          <a:lstStyle/>
          <a:p>
            <a:r>
              <a:rPr lang="en-US" sz="3800" dirty="0"/>
              <a:t>Seam Carving </a:t>
            </a:r>
          </a:p>
        </p:txBody>
      </p:sp>
      <p:pic>
        <p:nvPicPr>
          <p:cNvPr id="462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7445" y="1513939"/>
            <a:ext cx="4204162" cy="280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0" y="6351712"/>
            <a:ext cx="676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0000"/>
                </a:solidFill>
              </a:rPr>
              <a:t>[</a:t>
            </a:r>
            <a:r>
              <a:rPr lang="en-US" sz="2200" dirty="0" err="1">
                <a:solidFill>
                  <a:srgbClr val="000000"/>
                </a:solidFill>
              </a:rPr>
              <a:t>Shai</a:t>
            </a:r>
            <a:r>
              <a:rPr lang="en-US" sz="2200" dirty="0">
                <a:solidFill>
                  <a:srgbClr val="000000"/>
                </a:solidFill>
              </a:rPr>
              <a:t> &amp; </a:t>
            </a:r>
            <a:r>
              <a:rPr lang="en-US" sz="2200" dirty="0" err="1">
                <a:solidFill>
                  <a:srgbClr val="000000"/>
                </a:solidFill>
              </a:rPr>
              <a:t>Avidan</a:t>
            </a:r>
            <a:r>
              <a:rPr lang="en-US" sz="2200" dirty="0">
                <a:solidFill>
                  <a:srgbClr val="000000"/>
                </a:solidFill>
              </a:rPr>
              <a:t>, SIGGRAPH 2007]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35561" y="2137145"/>
            <a:ext cx="11271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less</a:t>
            </a:r>
          </a:p>
          <a:p>
            <a:pPr algn="ctr"/>
            <a:r>
              <a:rPr lang="en-US" dirty="0"/>
              <a:t>important</a:t>
            </a:r>
          </a:p>
        </p:txBody>
      </p:sp>
      <p:cxnSp>
        <p:nvCxnSpPr>
          <p:cNvPr id="7" name="Straight Arrow Connector 6"/>
          <p:cNvCxnSpPr>
            <a:stCxn id="3" idx="3"/>
          </p:cNvCxnSpPr>
          <p:nvPr/>
        </p:nvCxnSpPr>
        <p:spPr>
          <a:xfrm>
            <a:off x="3262663" y="2460311"/>
            <a:ext cx="1041938" cy="456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</p:cNvCxnSpPr>
          <p:nvPr/>
        </p:nvCxnSpPr>
        <p:spPr>
          <a:xfrm>
            <a:off x="3262663" y="2460311"/>
            <a:ext cx="1523626" cy="1452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3"/>
          </p:cNvCxnSpPr>
          <p:nvPr/>
        </p:nvCxnSpPr>
        <p:spPr>
          <a:xfrm>
            <a:off x="3262663" y="2460311"/>
            <a:ext cx="3327938" cy="1558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030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2020" y="3861034"/>
            <a:ext cx="60293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3156" y="1005651"/>
            <a:ext cx="58864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TextBox 6"/>
          <p:cNvSpPr txBox="1">
            <a:spLocks noChangeArrowheads="1"/>
          </p:cNvSpPr>
          <p:nvPr/>
        </p:nvSpPr>
        <p:spPr bwMode="auto">
          <a:xfrm>
            <a:off x="3310271" y="5527909"/>
            <a:ext cx="54119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Content-aware resizing uses important areas.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Extends in horizontal direction and reduces in vertical.</a:t>
            </a:r>
          </a:p>
        </p:txBody>
      </p:sp>
      <p:sp>
        <p:nvSpPr>
          <p:cNvPr id="142342" name="TextBox 7"/>
          <p:cNvSpPr txBox="1">
            <a:spLocks noChangeArrowheads="1"/>
          </p:cNvSpPr>
          <p:nvPr/>
        </p:nvSpPr>
        <p:spPr bwMode="auto">
          <a:xfrm>
            <a:off x="4088039" y="2556180"/>
            <a:ext cx="4381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Traditional resizing uses and stretches the whole image.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0" y="6351712"/>
            <a:ext cx="676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0000"/>
                </a:solidFill>
              </a:rPr>
              <a:t>[</a:t>
            </a:r>
            <a:r>
              <a:rPr lang="en-US" sz="2200" dirty="0" err="1">
                <a:solidFill>
                  <a:srgbClr val="000000"/>
                </a:solidFill>
              </a:rPr>
              <a:t>Shai</a:t>
            </a:r>
            <a:r>
              <a:rPr lang="en-US" sz="2200" dirty="0">
                <a:solidFill>
                  <a:srgbClr val="000000"/>
                </a:solidFill>
              </a:rPr>
              <a:t> &amp; </a:t>
            </a:r>
            <a:r>
              <a:rPr lang="en-US" sz="2200" dirty="0" err="1">
                <a:solidFill>
                  <a:srgbClr val="000000"/>
                </a:solidFill>
              </a:rPr>
              <a:t>Avidan</a:t>
            </a:r>
            <a:r>
              <a:rPr lang="en-US" sz="2200" dirty="0">
                <a:solidFill>
                  <a:srgbClr val="000000"/>
                </a:solidFill>
              </a:rPr>
              <a:t>, SIGGRAPH 2007]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C995-CFD0-77FC-7D88-FF4E70FAF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06876-8EF1-6A4D-63F2-3EE83A0C6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25986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535" y="195297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Low Level Vision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Measurements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Enhancements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Region segmentation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Features</a:t>
            </a:r>
          </a:p>
          <a:p>
            <a:r>
              <a:rPr lang="en-US" dirty="0"/>
              <a:t>Mid Level Vision</a:t>
            </a:r>
          </a:p>
          <a:p>
            <a:pPr lvl="1"/>
            <a:r>
              <a:rPr lang="en-US" dirty="0"/>
              <a:t>Reconstruction</a:t>
            </a:r>
          </a:p>
          <a:p>
            <a:pPr lvl="1"/>
            <a:r>
              <a:rPr lang="en-US" dirty="0"/>
              <a:t>Depth</a:t>
            </a:r>
          </a:p>
          <a:p>
            <a:pPr lvl="1"/>
            <a:r>
              <a:rPr lang="en-US" dirty="0"/>
              <a:t>Motion Estimation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High Level Vision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Category detection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Activity recognition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Deep understandings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Hannane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96" y="2475972"/>
            <a:ext cx="5103626" cy="3168473"/>
          </a:xfrm>
          <a:prstGeom prst="rect">
            <a:avLst/>
          </a:prstGeom>
        </p:spPr>
      </p:pic>
      <p:sp>
        <p:nvSpPr>
          <p:cNvPr id="6" name="Cube 5"/>
          <p:cNvSpPr/>
          <p:nvPr/>
        </p:nvSpPr>
        <p:spPr>
          <a:xfrm>
            <a:off x="6039928" y="2737436"/>
            <a:ext cx="323514" cy="2286121"/>
          </a:xfrm>
          <a:prstGeom prst="cub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2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2000"/>
                </a:schemeClr>
              </a:gs>
            </a:gsLst>
            <a:lin ang="16200000" scaled="0"/>
            <a:tileRect/>
          </a:gra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7962616" y="3838222"/>
            <a:ext cx="1523638" cy="1665111"/>
          </a:xfrm>
          <a:prstGeom prst="cub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2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2000"/>
                </a:schemeClr>
              </a:gs>
            </a:gsLst>
            <a:lin ang="16200000" scaled="0"/>
            <a:tileRect/>
          </a:gra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5545669" y="3838221"/>
            <a:ext cx="1989665" cy="1635060"/>
          </a:xfrm>
          <a:prstGeom prst="cub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2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2000"/>
                </a:schemeClr>
              </a:gs>
            </a:gsLst>
            <a:lin ang="16200000" scaled="0"/>
            <a:tileRect/>
          </a:gra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523440" y="2737436"/>
            <a:ext cx="2870447" cy="1274237"/>
            <a:chOff x="7048962" y="4720041"/>
            <a:chExt cx="2870447" cy="1274237"/>
          </a:xfrm>
        </p:grpSpPr>
        <p:cxnSp>
          <p:nvCxnSpPr>
            <p:cNvPr id="9" name="Straight Arrow Connector 8"/>
            <p:cNvCxnSpPr>
              <a:stCxn id="10" idx="2"/>
            </p:cNvCxnSpPr>
            <p:nvPr/>
          </p:nvCxnSpPr>
          <p:spPr>
            <a:xfrm flipH="1">
              <a:off x="7466534" y="5089373"/>
              <a:ext cx="1017652" cy="904905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048962" y="4720041"/>
              <a:ext cx="2870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The car is in front of the pole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38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Applications:  3D Scanning</a:t>
            </a:r>
          </a:p>
        </p:txBody>
      </p:sp>
      <p:pic>
        <p:nvPicPr>
          <p:cNvPr id="335876" name="Picture 4" descr="David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1"/>
            <a:ext cx="5075238" cy="31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5882" name="Object 10"/>
          <p:cNvGraphicFramePr>
            <a:graphicFrameLocks noChangeAspect="1"/>
          </p:cNvGraphicFramePr>
          <p:nvPr/>
        </p:nvGraphicFramePr>
        <p:xfrm>
          <a:off x="7620000" y="1257300"/>
          <a:ext cx="28194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2819794" imgH="2857899" progId="MSPhotoEd.3">
                  <p:embed/>
                </p:oleObj>
              </mc:Choice>
              <mc:Fallback>
                <p:oleObj name="Photo Editor Photo" r:id="rId4" imgW="2819794" imgH="2857899" progId="MSPhotoEd.3">
                  <p:embed/>
                  <p:pic>
                    <p:nvPicPr>
                      <p:cNvPr id="33588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257300"/>
                        <a:ext cx="281940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884" name="AutoShape 12"/>
          <p:cNvSpPr>
            <a:spLocks noChangeArrowheads="1"/>
          </p:cNvSpPr>
          <p:nvPr/>
        </p:nvSpPr>
        <p:spPr bwMode="auto">
          <a:xfrm>
            <a:off x="7010400" y="2514600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85" name="Text Box 13"/>
          <p:cNvSpPr txBox="1">
            <a:spLocks noChangeArrowheads="1"/>
          </p:cNvSpPr>
          <p:nvPr/>
        </p:nvSpPr>
        <p:spPr bwMode="auto">
          <a:xfrm>
            <a:off x="3505200" y="4572000"/>
            <a:ext cx="547457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Scanning Michelangelo</a:t>
            </a:r>
            <a:r>
              <a:rPr lang="ja-JP" altLang="en-US">
                <a:latin typeface="Arial"/>
              </a:rPr>
              <a:t>’</a:t>
            </a:r>
            <a:r>
              <a:rPr lang="en-US">
                <a:latin typeface="Arial" charset="0"/>
              </a:rPr>
              <a:t>s </a:t>
            </a:r>
            <a:r>
              <a:rPr lang="ja-JP" altLang="en-US" i="1">
                <a:latin typeface="Arial"/>
              </a:rPr>
              <a:t>“</a:t>
            </a:r>
            <a:r>
              <a:rPr lang="en-US" i="1">
                <a:latin typeface="Arial" charset="0"/>
              </a:rPr>
              <a:t>The David</a:t>
            </a:r>
            <a:r>
              <a:rPr lang="ja-JP" altLang="en-US" i="1">
                <a:latin typeface="Arial"/>
              </a:rPr>
              <a:t>”</a:t>
            </a:r>
            <a:endParaRPr lang="en-US" i="1">
              <a:latin typeface="Arial" charset="0"/>
            </a:endParaRPr>
          </a:p>
          <a:p>
            <a:pPr lvl="1">
              <a:buFontTx/>
              <a:buChar char="•"/>
            </a:pPr>
            <a:r>
              <a:rPr lang="en-US" sz="2000">
                <a:latin typeface="Arial" charset="0"/>
              </a:rPr>
              <a:t>  </a:t>
            </a:r>
            <a:r>
              <a:rPr lang="en-US" sz="2000">
                <a:latin typeface="Arial" charset="0"/>
                <a:hlinkClick r:id="rId6"/>
              </a:rPr>
              <a:t>The Digital Michelangelo Project</a:t>
            </a:r>
            <a:endParaRPr lang="en-US" sz="2000">
              <a:latin typeface="Arial" charset="0"/>
            </a:endParaRPr>
          </a:p>
          <a:p>
            <a:pPr lvl="2"/>
            <a:r>
              <a:rPr lang="en-US" sz="2000">
                <a:latin typeface="Arial" charset="0"/>
              </a:rPr>
              <a:t>- </a:t>
            </a:r>
            <a:r>
              <a:rPr lang="en-US" sz="1400">
                <a:latin typeface="Arial" charset="0"/>
              </a:rPr>
              <a:t>http://graphics.stanford.edu/projects/mich/</a:t>
            </a:r>
          </a:p>
          <a:p>
            <a:pPr lvl="1">
              <a:buFontTx/>
              <a:buChar char="•"/>
            </a:pPr>
            <a:r>
              <a:rPr lang="en-US" sz="2000">
                <a:latin typeface="Arial" charset="0"/>
              </a:rPr>
              <a:t>  UW Prof. </a:t>
            </a:r>
            <a:r>
              <a:rPr lang="en-US" sz="2000">
                <a:latin typeface="Arial" charset="0"/>
                <a:hlinkClick r:id="rId7"/>
              </a:rPr>
              <a:t>Brian Curless</a:t>
            </a:r>
            <a:r>
              <a:rPr lang="en-US" sz="2000">
                <a:latin typeface="Arial" charset="0"/>
              </a:rPr>
              <a:t>, collaborator</a:t>
            </a:r>
          </a:p>
          <a:p>
            <a:pPr lvl="1">
              <a:buFontTx/>
              <a:buChar char="•"/>
            </a:pPr>
            <a:r>
              <a:rPr lang="en-US" sz="2000">
                <a:latin typeface="Arial" charset="0"/>
              </a:rPr>
              <a:t>  2 BILLION polygons, accuracy to .29mm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98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662114"/>
            <a:ext cx="1571625" cy="405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17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57600"/>
            <a:ext cx="358140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17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09601"/>
            <a:ext cx="329565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9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1"/>
            <a:ext cx="8229600" cy="500063"/>
          </a:xfrm>
        </p:spPr>
        <p:txBody>
          <a:bodyPr>
            <a:normAutofit fontScale="90000"/>
          </a:bodyPr>
          <a:lstStyle/>
          <a:p>
            <a:r>
              <a:rPr lang="en-US" sz="3100">
                <a:latin typeface="Arial" charset="0"/>
                <a:ea typeface="ＭＳ Ｐゴシック" charset="0"/>
                <a:cs typeface="ＭＳ Ｐゴシック" charset="0"/>
              </a:rPr>
              <a:t>Google</a:t>
            </a:r>
            <a:r>
              <a:rPr lang="ja-JP" altLang="en-US" sz="310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3100">
                <a:latin typeface="Arial" charset="0"/>
                <a:ea typeface="ＭＳ Ｐゴシック" charset="0"/>
                <a:cs typeface="ＭＳ Ｐゴシック" charset="0"/>
              </a:rPr>
              <a:t>s 3D Maps </a:t>
            </a:r>
            <a:br>
              <a:rPr lang="en-US" sz="31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100">
                <a:latin typeface="Arial" charset="0"/>
                <a:ea typeface="ＭＳ Ｐゴシック" charset="0"/>
                <a:cs typeface="ＭＳ Ｐゴシック" charset="0"/>
              </a:rPr>
              <a:t>Structure estimation from tourist photos  </a:t>
            </a:r>
          </a:p>
        </p:txBody>
      </p:sp>
      <p:pic>
        <p:nvPicPr>
          <p:cNvPr id="4403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t="3036" r="1210"/>
          <a:stretch>
            <a:fillRect/>
          </a:stretch>
        </p:blipFill>
        <p:spPr bwMode="auto">
          <a:xfrm>
            <a:off x="1592264" y="1174750"/>
            <a:ext cx="89630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0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Apple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 3D maps</a:t>
            </a:r>
          </a:p>
        </p:txBody>
      </p:sp>
      <p:pic>
        <p:nvPicPr>
          <p:cNvPr id="4505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123950"/>
            <a:ext cx="64389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76550" y="6006363"/>
            <a:ext cx="472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>
                <a:hlinkClick r:id="rId4"/>
              </a:rPr>
              <a:t>www.youtube.com/watch?v=InIVv-LsgZE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25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535" y="1952976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BFBFBF"/>
                </a:solidFill>
              </a:rPr>
              <a:t>Low Level Vision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Measurements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Enhancements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Region segmentation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Features</a:t>
            </a:r>
          </a:p>
          <a:p>
            <a:r>
              <a:rPr lang="en-US" dirty="0">
                <a:solidFill>
                  <a:srgbClr val="D9D9D9"/>
                </a:solidFill>
              </a:rPr>
              <a:t>Mid Level Vision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Reconstruction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Depth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Motion Estimation</a:t>
            </a:r>
          </a:p>
          <a:p>
            <a:r>
              <a:rPr lang="en-US" dirty="0"/>
              <a:t>High Level Vision</a:t>
            </a:r>
          </a:p>
          <a:p>
            <a:pPr lvl="1"/>
            <a:r>
              <a:rPr lang="en-US" dirty="0"/>
              <a:t>Category detection</a:t>
            </a:r>
          </a:p>
          <a:p>
            <a:pPr lvl="1"/>
            <a:r>
              <a:rPr lang="en-US" dirty="0"/>
              <a:t>Activity recognition</a:t>
            </a:r>
          </a:p>
          <a:p>
            <a:pPr lvl="1"/>
            <a:r>
              <a:rPr lang="en-US" dirty="0"/>
              <a:t>Deep understandings</a:t>
            </a:r>
          </a:p>
          <a:p>
            <a:pPr lvl="1"/>
            <a:r>
              <a:rPr lang="en-US" dirty="0"/>
              <a:t>Pose estimation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Hannane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96" y="2475972"/>
            <a:ext cx="5103626" cy="316847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369365" y="3521342"/>
            <a:ext cx="632056" cy="671061"/>
            <a:chOff x="7002374" y="5101549"/>
            <a:chExt cx="1123119" cy="671061"/>
          </a:xfrm>
        </p:grpSpPr>
        <p:cxnSp>
          <p:nvCxnSpPr>
            <p:cNvPr id="15" name="Straight Arrow Connector 14"/>
            <p:cNvCxnSpPr>
              <a:stCxn id="16" idx="2"/>
            </p:cNvCxnSpPr>
            <p:nvPr/>
          </p:nvCxnSpPr>
          <p:spPr>
            <a:xfrm flipH="1">
              <a:off x="7002374" y="5470881"/>
              <a:ext cx="632056" cy="30172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143367" y="5101549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284748" y="3521342"/>
            <a:ext cx="1059874" cy="796659"/>
            <a:chOff x="7745195" y="4702438"/>
            <a:chExt cx="1059874" cy="796659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7745195" y="5075174"/>
              <a:ext cx="484465" cy="423923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822943" y="4702438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Horse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442773" y="2629717"/>
            <a:ext cx="1427076" cy="1079366"/>
            <a:chOff x="7377993" y="5934960"/>
            <a:chExt cx="1427076" cy="1079366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7377993" y="6304292"/>
              <a:ext cx="841975" cy="71003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822943" y="5934960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Person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34003" y="2629717"/>
            <a:ext cx="98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Sky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90517" y="3336675"/>
            <a:ext cx="98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93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detection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876800"/>
            <a:ext cx="7772400" cy="1295400"/>
          </a:xfrm>
        </p:spPr>
        <p:txBody>
          <a:bodyPr/>
          <a:lstStyle/>
          <a:p>
            <a:r>
              <a:rPr lang="en-US"/>
              <a:t>Many new digital cameras now detect faces</a:t>
            </a:r>
          </a:p>
          <a:p>
            <a:pPr lvl="1"/>
            <a:r>
              <a:rPr lang="en-US"/>
              <a:t>Canon, Sony, Fuji, …</a:t>
            </a:r>
          </a:p>
          <a:p>
            <a:pPr lvl="1">
              <a:buFontTx/>
              <a:buNone/>
            </a:pPr>
            <a:endParaRPr lang="en-US"/>
          </a:p>
        </p:txBody>
      </p:sp>
      <p:pic>
        <p:nvPicPr>
          <p:cNvPr id="44036" name="Picture 4" descr="tested_48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9" y="1371600"/>
            <a:ext cx="46196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8915401" y="6583363"/>
            <a:ext cx="1598323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Source: S. Seitz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4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133600"/>
            <a:ext cx="3695700" cy="2463800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Vision-based interaction: Xbox Kinect</a:t>
            </a:r>
          </a:p>
        </p:txBody>
      </p:sp>
      <p:pic>
        <p:nvPicPr>
          <p:cNvPr id="53264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1" y="2286001"/>
            <a:ext cx="3729605" cy="2063313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21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>
            <a:extLst>
              <a:ext uri="{FF2B5EF4-FFF2-40B4-BE49-F238E27FC236}">
                <a16:creationId xmlns:a16="http://schemas.microsoft.com/office/drawing/2014/main" id="{9B49E99E-473E-205B-23A6-AC8D2FD47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General Comments</a:t>
            </a:r>
          </a:p>
        </p:txBody>
      </p:sp>
      <p:sp>
        <p:nvSpPr>
          <p:cNvPr id="348163" name="Rectangle 3">
            <a:extLst>
              <a:ext uri="{FF2B5EF4-FFF2-40B4-BE49-F238E27FC236}">
                <a16:creationId xmlns:a16="http://schemas.microsoft.com/office/drawing/2014/main" id="{0B26C6A1-5AA2-C017-735F-EC33D6D830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PK" sz="2400" dirty="0"/>
              <a:t>Prerequisites—</a:t>
            </a:r>
            <a:r>
              <a:rPr lang="en-US" altLang="en-PK" sz="2400" i="1" dirty="0"/>
              <a:t>these are essential</a:t>
            </a:r>
            <a:r>
              <a:rPr lang="en-US" altLang="en-PK" sz="2400" dirty="0"/>
              <a:t>!</a:t>
            </a:r>
          </a:p>
          <a:p>
            <a:pPr lvl="1"/>
            <a:r>
              <a:rPr lang="en-US" altLang="en-PK" dirty="0"/>
              <a:t>Data structures</a:t>
            </a:r>
          </a:p>
          <a:p>
            <a:pPr lvl="1"/>
            <a:r>
              <a:rPr lang="en-US" altLang="en-PK" dirty="0"/>
              <a:t>A good working knowledge of C and C++ programming</a:t>
            </a:r>
          </a:p>
          <a:p>
            <a:pPr lvl="1"/>
            <a:r>
              <a:rPr lang="en-US" altLang="en-PK" dirty="0"/>
              <a:t>Linear algebra </a:t>
            </a:r>
          </a:p>
          <a:p>
            <a:pPr lvl="1"/>
            <a:r>
              <a:rPr lang="en-US" altLang="en-PK" dirty="0"/>
              <a:t>Vector calculus</a:t>
            </a:r>
          </a:p>
          <a:p>
            <a:pPr lvl="1"/>
            <a:endParaRPr lang="en-US" altLang="en-PK" dirty="0"/>
          </a:p>
          <a:p>
            <a:r>
              <a:rPr lang="en-US" altLang="en-PK" sz="2400" dirty="0"/>
              <a:t>Course does </a:t>
            </a:r>
            <a:r>
              <a:rPr lang="en-US" altLang="en-PK" sz="2400" b="1" i="1" dirty="0"/>
              <a:t>not</a:t>
            </a:r>
            <a:r>
              <a:rPr lang="en-US" altLang="en-PK" sz="2400" dirty="0"/>
              <a:t> assume prior imaging experience</a:t>
            </a:r>
          </a:p>
          <a:p>
            <a:pPr lvl="1"/>
            <a:r>
              <a:rPr lang="en-US" altLang="en-PK" dirty="0"/>
              <a:t>computer vision, image processing, graphics, etc.</a:t>
            </a:r>
          </a:p>
          <a:p>
            <a:endParaRPr lang="en-US" altLang="en-PK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A81EDA21-7F32-D0EC-AB33-4D773E7C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PK"/>
              <a:t>Textbooks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37F9832E-E2F9-E71F-7E08-3D7C54123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1570038"/>
            <a:ext cx="5989320" cy="15160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PK" dirty="0"/>
              <a:t>Computer Vision by </a:t>
            </a:r>
            <a:r>
              <a:rPr lang="en-US" altLang="en-PK" dirty="0" err="1"/>
              <a:t>Szeliski</a:t>
            </a:r>
            <a:endParaRPr lang="en-US" altLang="en-PK" dirty="0"/>
          </a:p>
          <a:p>
            <a:pPr lvl="1" eaLnBrk="1" hangingPunct="1"/>
            <a:r>
              <a:rPr lang="en-US" altLang="en-PK" dirty="0"/>
              <a:t>Freely available for download from:</a:t>
            </a:r>
          </a:p>
          <a:p>
            <a:pPr lvl="1" eaLnBrk="1" hangingPunct="1"/>
            <a:r>
              <a:rPr lang="en-US" altLang="en-PK" dirty="0">
                <a:hlinkClick r:id="rId2"/>
              </a:rPr>
              <a:t>http://szeliski.org/Book/</a:t>
            </a:r>
            <a:endParaRPr lang="en-US" altLang="en-PK" dirty="0"/>
          </a:p>
          <a:p>
            <a:pPr eaLnBrk="1" hangingPunct="1"/>
            <a:endParaRPr lang="en-US" altLang="en-PK" dirty="0"/>
          </a:p>
          <a:p>
            <a:pPr lvl="1" eaLnBrk="1" hangingPunct="1"/>
            <a:endParaRPr lang="en-US" altLang="en-PK" dirty="0"/>
          </a:p>
        </p:txBody>
      </p:sp>
      <p:pic>
        <p:nvPicPr>
          <p:cNvPr id="34821" name="Picture 3">
            <a:extLst>
              <a:ext uri="{FF2B5EF4-FFF2-40B4-BE49-F238E27FC236}">
                <a16:creationId xmlns:a16="http://schemas.microsoft.com/office/drawing/2014/main" id="{36873AA6-458A-BC49-2BD3-E312A4A14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 t="3200" r="15199" b="2400"/>
          <a:stretch>
            <a:fillRect/>
          </a:stretch>
        </p:blipFill>
        <p:spPr bwMode="auto">
          <a:xfrm>
            <a:off x="8458200" y="4191000"/>
            <a:ext cx="198913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7" descr="http://szeliski.org/Book/imgs/SzeliskiBookFrontCover.png">
            <a:extLst>
              <a:ext uri="{FF2B5EF4-FFF2-40B4-BE49-F238E27FC236}">
                <a16:creationId xmlns:a16="http://schemas.microsoft.com/office/drawing/2014/main" id="{5AD2E435-AEE3-413E-3413-671FA23B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914400"/>
            <a:ext cx="21717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ctangle 6">
            <a:extLst>
              <a:ext uri="{FF2B5EF4-FFF2-40B4-BE49-F238E27FC236}">
                <a16:creationId xmlns:a16="http://schemas.microsoft.com/office/drawing/2014/main" id="{6A7E2D91-8A78-0370-8BC6-1B2A83E41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3086100"/>
            <a:ext cx="693801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PK" sz="2000" dirty="0">
                <a:latin typeface="+mn-lt"/>
              </a:rPr>
              <a:t> Other books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PK" sz="2000" dirty="0">
              <a:latin typeface="+mn-lt"/>
            </a:endParaRPr>
          </a:p>
          <a:p>
            <a:pPr marL="800100" lvl="1" indent="-342900" eaLnBrk="1" hangingPunct="1">
              <a:buAutoNum type="arabicPeriod"/>
            </a:pPr>
            <a:r>
              <a:rPr lang="en-US" altLang="en-PK" sz="2000" dirty="0">
                <a:latin typeface="+mn-lt"/>
              </a:rPr>
              <a:t>Forsyth, David A., and Ponce, J. Computer Vision: A Modern Approach, Prentice Hall, 2003.</a:t>
            </a:r>
          </a:p>
          <a:p>
            <a:pPr marL="800100" lvl="1" indent="-342900" eaLnBrk="1" hangingPunct="1">
              <a:buAutoNum type="arabicPeriod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Stockman, George, and Linda G. Shapiro.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+mn-lt"/>
              </a:rPr>
              <a:t>Computer vision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. Prentice Hall PTR, 2001.</a:t>
            </a:r>
          </a:p>
          <a:p>
            <a:pPr marL="800100" lvl="1" indent="-342900" eaLnBrk="1" hangingPunct="1">
              <a:buAutoNum type="arabicPeriod"/>
            </a:pPr>
            <a:r>
              <a:rPr lang="en-US" sz="2000" b="0" i="0" dirty="0" err="1">
                <a:solidFill>
                  <a:srgbClr val="222222"/>
                </a:solidFill>
                <a:effectLst/>
                <a:latin typeface="+mn-lt"/>
              </a:rPr>
              <a:t>Solem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, Jan.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+mn-lt"/>
              </a:rPr>
              <a:t>Programming Computer Vision with Python: Tools and algorithms for analyzing images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. " O'Reilly Media, Inc.", 2012.</a:t>
            </a:r>
          </a:p>
          <a:p>
            <a:pPr marL="800100" lvl="1" indent="-342900" eaLnBrk="1" hangingPunct="1">
              <a:buAutoNum type="arabicPeriod"/>
            </a:pPr>
            <a:r>
              <a:rPr lang="en-US" sz="2000" b="0" i="0" dirty="0" err="1">
                <a:solidFill>
                  <a:srgbClr val="222222"/>
                </a:solidFill>
                <a:effectLst/>
                <a:latin typeface="+mn-lt"/>
              </a:rPr>
              <a:t>Minichino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, Joe, and Joseph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+mn-lt"/>
              </a:rPr>
              <a:t>Howse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.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+mn-lt"/>
              </a:rPr>
              <a:t>Learning OpenCV 3 computer vision with python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.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+mn-lt"/>
              </a:rPr>
              <a:t>Packt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 Publishing Ltd, 2015.</a:t>
            </a:r>
            <a:endParaRPr lang="en-US" altLang="en-PK" sz="20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-64026"/>
            <a:ext cx="8229600" cy="1143000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7772400" cy="5715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600" dirty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Introduction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Color and Texture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Image Coordinates, Transforms, and Resizing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Filters and Convolutions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Edges and Lines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Interest Operators, Image Matching, Image Stitching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Face Detection/Recognition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Machine Learning Overview including Neural Nets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Object Detection and Recognition with ML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Convolutional Neural Networks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CNN Applications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Motion/Optical Flow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Stereo and 3D Depth Perception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buFontTx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buFontTx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buFontTx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buFontTx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buFontTx/>
              <a:buChar char="•"/>
            </a:pPr>
            <a:endParaRPr 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B4DC-D3D5-56EC-5D40-450A9C05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4F51-188C-EA57-839F-6212BBC08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R.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+mj-lt"/>
              </a:rPr>
              <a:t>Klette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b="0" i="1" u="none" strike="noStrike" baseline="0" dirty="0">
                <a:solidFill>
                  <a:srgbClr val="000000"/>
                </a:solidFill>
                <a:latin typeface="+mj-lt"/>
              </a:rPr>
              <a:t>Concise Computer Vision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, Undergraduate Topics in Computer Science, DOI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+mj-lt"/>
              </a:rPr>
              <a:t>10.1007/978-1-4471-6320-6_1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, © Springer-Verlag London 2014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Nixon, Mark, and Alberto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+mj-lt"/>
              </a:rPr>
              <a:t>Aguado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. 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Feature extraction and image processing for computer vision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. Academic press, 2019.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b="0" i="0" dirty="0" err="1">
                <a:solidFill>
                  <a:srgbClr val="222222"/>
                </a:solidFill>
                <a:effectLst/>
                <a:latin typeface="+mj-lt"/>
              </a:rPr>
              <a:t>Krig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, Scott. 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Computer vision metrics: Survey, taxonomy, and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. Springer nature, 2014.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Gonzalez, Rafael C. 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Digital image processing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. Pearson education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+mj-lt"/>
              </a:rPr>
              <a:t>india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, 2009.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b="0" i="0" dirty="0" err="1">
                <a:solidFill>
                  <a:srgbClr val="222222"/>
                </a:solidFill>
                <a:effectLst/>
                <a:latin typeface="+mj-lt"/>
              </a:rPr>
              <a:t>Elgendy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, Mohamed. 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Deep learning for vision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. Simon and Schuster, 2020.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Prince, Simon JD. </a:t>
            </a:r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Computer vision: models, learning, and inference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. Cambridge University Press, 2012.</a:t>
            </a:r>
            <a:endParaRPr lang="en-P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045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425E-5AEF-9FC5-3F9E-5316AB1F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Turn!!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FEC3A-7CFA-F2C1-6095-5DB2D47A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3415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FED8-CD15-3A16-402F-458509D3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5513-93C3-EDF5-9B11-EA88BDBB0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8556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>
            <a:extLst>
              <a:ext uri="{FF2B5EF4-FFF2-40B4-BE49-F238E27FC236}">
                <a16:creationId xmlns:a16="http://schemas.microsoft.com/office/drawing/2014/main" id="{FB1DA8D5-4BC5-0808-1D37-C6F44CCE8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Every picture tells a story</a:t>
            </a:r>
          </a:p>
        </p:txBody>
      </p:sp>
      <p:sp>
        <p:nvSpPr>
          <p:cNvPr id="323587" name="Rectangle 3">
            <a:extLst>
              <a:ext uri="{FF2B5EF4-FFF2-40B4-BE49-F238E27FC236}">
                <a16:creationId xmlns:a16="http://schemas.microsoft.com/office/drawing/2014/main" id="{C9AF64AF-0745-80AB-3AB7-81DC763078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600" y="5943600"/>
            <a:ext cx="7772400" cy="533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PK" sz="2400"/>
              <a:t>Goal of computer vision is to write computer programs that can interpret images</a:t>
            </a:r>
          </a:p>
        </p:txBody>
      </p:sp>
      <p:sp>
        <p:nvSpPr>
          <p:cNvPr id="323588" name="Rectangle 4">
            <a:extLst>
              <a:ext uri="{FF2B5EF4-FFF2-40B4-BE49-F238E27FC236}">
                <a16:creationId xmlns:a16="http://schemas.microsoft.com/office/drawing/2014/main" id="{FE1E58CC-3106-A9C7-BC23-06732955B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113188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PK"/>
          </a:p>
        </p:txBody>
      </p:sp>
      <p:pic>
        <p:nvPicPr>
          <p:cNvPr id="323590" name="Picture 6">
            <a:extLst>
              <a:ext uri="{FF2B5EF4-FFF2-40B4-BE49-F238E27FC236}">
                <a16:creationId xmlns:a16="http://schemas.microsoft.com/office/drawing/2014/main" id="{2693386C-BC70-2027-1B86-6A70C0F7B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5" y="1494097"/>
            <a:ext cx="3124806" cy="418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DC194-F2A3-7A35-9B70-3298C0D4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DAA14-DD97-EA28-ACC4-28B60DE5E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1" y="113899"/>
            <a:ext cx="6477164" cy="6063064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588F85D-4B93-974B-0AFC-D2D2EEA913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BB65A-CDBA-7DAA-08FE-A279AAC65974}"/>
              </a:ext>
            </a:extLst>
          </p:cNvPr>
          <p:cNvSpPr txBox="1"/>
          <p:nvPr/>
        </p:nvSpPr>
        <p:spPr>
          <a:xfrm>
            <a:off x="1768793" y="6097770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dirty="0"/>
              <a:t>https://machinelearning.technicacuriosa.com/introduction-to-computer-vision-part-1/</a:t>
            </a:r>
          </a:p>
        </p:txBody>
      </p:sp>
    </p:spTree>
    <p:extLst>
      <p:ext uri="{BB962C8B-B14F-4D97-AF65-F5344CB8AC3E}">
        <p14:creationId xmlns:p14="http://schemas.microsoft.com/office/powerpoint/2010/main" val="278307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8312" y="1684867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Hannane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14" y="1093110"/>
            <a:ext cx="8509240" cy="511772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868312" y="1078997"/>
            <a:ext cx="8495128" cy="5131833"/>
            <a:chOff x="-14111" y="700747"/>
            <a:chExt cx="8495128" cy="5131833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714860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8587" y="2406656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01920" y="714859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93333" y="2406655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95253" y="714859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00777" y="2406655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3062" y="714858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74475" y="2406654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73573" y="700747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64986" y="2392543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4111" y="4112562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87809" y="4112561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81142" y="4112561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68951" y="4112560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59462" y="4098449"/>
              <a:ext cx="1707444" cy="1720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9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nane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63" y="616082"/>
            <a:ext cx="9180809" cy="569970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49615" y="2625478"/>
            <a:ext cx="1683950" cy="1070172"/>
            <a:chOff x="2825615" y="2625478"/>
            <a:chExt cx="1683950" cy="1070172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825615" y="2994810"/>
              <a:ext cx="1227286" cy="70084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696131" y="2625478"/>
              <a:ext cx="81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White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62733" y="5075174"/>
            <a:ext cx="1255830" cy="369332"/>
            <a:chOff x="3938733" y="5075174"/>
            <a:chExt cx="125583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3938734" y="5422190"/>
              <a:ext cx="1255829" cy="1426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38733" y="5075174"/>
              <a:ext cx="1255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1m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526375" y="4702438"/>
            <a:ext cx="1802695" cy="1070172"/>
            <a:chOff x="7002374" y="4702438"/>
            <a:chExt cx="1802695" cy="107017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7002374" y="5075174"/>
              <a:ext cx="1227286" cy="69743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22943" y="4702438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Shadow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25143" y="3160564"/>
            <a:ext cx="1802695" cy="1070172"/>
            <a:chOff x="7002374" y="4702438"/>
            <a:chExt cx="1802695" cy="1070172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7002374" y="5075174"/>
              <a:ext cx="1227286" cy="69743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822943" y="4702438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97996" y="2814383"/>
            <a:ext cx="1802695" cy="1070172"/>
            <a:chOff x="7002374" y="4702438"/>
            <a:chExt cx="1802695" cy="1070172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002374" y="5075174"/>
              <a:ext cx="1227286" cy="69743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822943" y="4702438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Horse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06455" y="5610260"/>
            <a:ext cx="1802695" cy="531682"/>
            <a:chOff x="7002374" y="5772610"/>
            <a:chExt cx="1802695" cy="531682"/>
          </a:xfrm>
        </p:grpSpPr>
        <p:cxnSp>
          <p:nvCxnSpPr>
            <p:cNvPr id="29" name="Straight Arrow Connector 28"/>
            <p:cNvCxnSpPr>
              <a:stCxn id="30" idx="1"/>
            </p:cNvCxnSpPr>
            <p:nvPr/>
          </p:nvCxnSpPr>
          <p:spPr>
            <a:xfrm flipH="1" flipV="1">
              <a:off x="7002374" y="5772610"/>
              <a:ext cx="820569" cy="34701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822943" y="5934960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Wheel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503456" y="1915444"/>
            <a:ext cx="1427076" cy="1079366"/>
            <a:chOff x="7377993" y="5934960"/>
            <a:chExt cx="1427076" cy="1079366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7377993" y="6304292"/>
              <a:ext cx="841975" cy="71003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822943" y="5934960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Person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654648" y="1730778"/>
            <a:ext cx="98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Sky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36436" y="4132414"/>
            <a:ext cx="98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Road</a:t>
            </a:r>
          </a:p>
        </p:txBody>
      </p:sp>
      <p:sp>
        <p:nvSpPr>
          <p:cNvPr id="2" name="Freeform 1"/>
          <p:cNvSpPr/>
          <p:nvPr/>
        </p:nvSpPr>
        <p:spPr>
          <a:xfrm>
            <a:off x="1509889" y="3697111"/>
            <a:ext cx="9200444" cy="2610556"/>
          </a:xfrm>
          <a:custGeom>
            <a:avLst/>
            <a:gdLst>
              <a:gd name="connsiteX0" fmla="*/ 28222 w 9200444"/>
              <a:gd name="connsiteY0" fmla="*/ 1552222 h 2610556"/>
              <a:gd name="connsiteX1" fmla="*/ 14111 w 9200444"/>
              <a:gd name="connsiteY1" fmla="*/ 677333 h 2610556"/>
              <a:gd name="connsiteX2" fmla="*/ 6928555 w 9200444"/>
              <a:gd name="connsiteY2" fmla="*/ 0 h 2610556"/>
              <a:gd name="connsiteX3" fmla="*/ 8537222 w 9200444"/>
              <a:gd name="connsiteY3" fmla="*/ 437445 h 2610556"/>
              <a:gd name="connsiteX4" fmla="*/ 9200444 w 9200444"/>
              <a:gd name="connsiteY4" fmla="*/ 2610556 h 2610556"/>
              <a:gd name="connsiteX5" fmla="*/ 0 w 9200444"/>
              <a:gd name="connsiteY5" fmla="*/ 2596445 h 2610556"/>
              <a:gd name="connsiteX6" fmla="*/ 28222 w 9200444"/>
              <a:gd name="connsiteY6" fmla="*/ 1552222 h 261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00444" h="2610556">
                <a:moveTo>
                  <a:pt x="28222" y="1552222"/>
                </a:moveTo>
                <a:lnTo>
                  <a:pt x="14111" y="677333"/>
                </a:lnTo>
                <a:lnTo>
                  <a:pt x="6928555" y="0"/>
                </a:lnTo>
                <a:lnTo>
                  <a:pt x="8537222" y="437445"/>
                </a:lnTo>
                <a:lnTo>
                  <a:pt x="9200444" y="2610556"/>
                </a:lnTo>
                <a:lnTo>
                  <a:pt x="0" y="2596445"/>
                </a:lnTo>
                <a:lnTo>
                  <a:pt x="28222" y="15522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7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7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6099949" y="3000691"/>
            <a:ext cx="2705385" cy="2956585"/>
          </a:xfrm>
          <a:prstGeom prst="cub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2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2000"/>
                </a:schemeClr>
              </a:gs>
            </a:gsLst>
            <a:lin ang="16200000" scaled="0"/>
            <a:tileRect/>
          </a:gra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3006039" y="1246740"/>
            <a:ext cx="436319" cy="4363520"/>
          </a:xfrm>
          <a:prstGeom prst="cub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2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2000"/>
                </a:schemeClr>
              </a:gs>
            </a:gsLst>
            <a:lin ang="16200000" scaled="0"/>
            <a:tileRect/>
          </a:gra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2060224" y="3625095"/>
            <a:ext cx="3725333" cy="2205182"/>
          </a:xfrm>
          <a:prstGeom prst="cub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2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2000"/>
                </a:schemeClr>
              </a:gs>
            </a:gsLst>
            <a:lin ang="16200000" scaled="0"/>
            <a:tileRect/>
          </a:gra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293651" y="1195208"/>
            <a:ext cx="2870447" cy="1274237"/>
            <a:chOff x="7048962" y="4720041"/>
            <a:chExt cx="2870447" cy="1274237"/>
          </a:xfrm>
        </p:grpSpPr>
        <p:cxnSp>
          <p:nvCxnSpPr>
            <p:cNvPr id="38" name="Straight Arrow Connector 37"/>
            <p:cNvCxnSpPr>
              <a:stCxn id="39" idx="2"/>
            </p:cNvCxnSpPr>
            <p:nvPr/>
          </p:nvCxnSpPr>
          <p:spPr>
            <a:xfrm flipH="1">
              <a:off x="7466534" y="5089373"/>
              <a:ext cx="1017652" cy="904905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048962" y="4720041"/>
              <a:ext cx="2870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The car is in front of the pole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2" grpId="0" animBg="1"/>
      <p:bldP spid="2" grpId="1" animBg="1"/>
      <p:bldP spid="31" grpId="0" animBg="1"/>
      <p:bldP spid="31" grpId="1" animBg="1"/>
      <p:bldP spid="35" grpId="0" animBg="1"/>
      <p:bldP spid="35" grpId="1" animBg="1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nane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63" y="616082"/>
            <a:ext cx="9180809" cy="569970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49615" y="2625478"/>
            <a:ext cx="1683950" cy="1070172"/>
            <a:chOff x="2825615" y="2625478"/>
            <a:chExt cx="1683950" cy="1070172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825615" y="2994810"/>
              <a:ext cx="1227286" cy="70084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696131" y="2625478"/>
              <a:ext cx="813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White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62733" y="5075174"/>
            <a:ext cx="1255830" cy="369332"/>
            <a:chOff x="3938733" y="5075174"/>
            <a:chExt cx="125583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3938734" y="5422190"/>
              <a:ext cx="1255829" cy="1426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38733" y="5075174"/>
              <a:ext cx="1255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1m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526375" y="4702438"/>
            <a:ext cx="1802695" cy="1070172"/>
            <a:chOff x="7002374" y="4702438"/>
            <a:chExt cx="1802695" cy="107017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7002374" y="5075174"/>
              <a:ext cx="1227286" cy="69743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22943" y="4702438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Shadow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25143" y="3160564"/>
            <a:ext cx="1802695" cy="1070172"/>
            <a:chOff x="7002374" y="4702438"/>
            <a:chExt cx="1802695" cy="1070172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7002374" y="5075174"/>
              <a:ext cx="1227286" cy="69743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822943" y="4702438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97996" y="2814383"/>
            <a:ext cx="1802695" cy="1070172"/>
            <a:chOff x="7002374" y="4702438"/>
            <a:chExt cx="1802695" cy="1070172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002374" y="5075174"/>
              <a:ext cx="1227286" cy="69743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822943" y="4702438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Horse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06455" y="5610260"/>
            <a:ext cx="1802695" cy="531682"/>
            <a:chOff x="7002374" y="5772610"/>
            <a:chExt cx="1802695" cy="531682"/>
          </a:xfrm>
        </p:grpSpPr>
        <p:cxnSp>
          <p:nvCxnSpPr>
            <p:cNvPr id="29" name="Straight Arrow Connector 28"/>
            <p:cNvCxnSpPr>
              <a:stCxn id="30" idx="1"/>
            </p:cNvCxnSpPr>
            <p:nvPr/>
          </p:nvCxnSpPr>
          <p:spPr>
            <a:xfrm flipH="1" flipV="1">
              <a:off x="7002374" y="5772610"/>
              <a:ext cx="820569" cy="34701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822943" y="5934960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Wheel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503456" y="1915444"/>
            <a:ext cx="1427076" cy="1079366"/>
            <a:chOff x="7377993" y="5934960"/>
            <a:chExt cx="1427076" cy="1079366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7377993" y="6304292"/>
              <a:ext cx="841975" cy="71003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822943" y="5934960"/>
              <a:ext cx="98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Person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654648" y="1730778"/>
            <a:ext cx="98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Sky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19294" y="2247776"/>
            <a:ext cx="98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Road</a:t>
            </a:r>
          </a:p>
        </p:txBody>
      </p:sp>
      <p:sp>
        <p:nvSpPr>
          <p:cNvPr id="2" name="Freeform 1"/>
          <p:cNvSpPr/>
          <p:nvPr/>
        </p:nvSpPr>
        <p:spPr>
          <a:xfrm>
            <a:off x="1509889" y="3697111"/>
            <a:ext cx="9200444" cy="2610556"/>
          </a:xfrm>
          <a:custGeom>
            <a:avLst/>
            <a:gdLst>
              <a:gd name="connsiteX0" fmla="*/ 28222 w 9200444"/>
              <a:gd name="connsiteY0" fmla="*/ 1552222 h 2610556"/>
              <a:gd name="connsiteX1" fmla="*/ 14111 w 9200444"/>
              <a:gd name="connsiteY1" fmla="*/ 677333 h 2610556"/>
              <a:gd name="connsiteX2" fmla="*/ 6928555 w 9200444"/>
              <a:gd name="connsiteY2" fmla="*/ 0 h 2610556"/>
              <a:gd name="connsiteX3" fmla="*/ 8537222 w 9200444"/>
              <a:gd name="connsiteY3" fmla="*/ 437445 h 2610556"/>
              <a:gd name="connsiteX4" fmla="*/ 9200444 w 9200444"/>
              <a:gd name="connsiteY4" fmla="*/ 2610556 h 2610556"/>
              <a:gd name="connsiteX5" fmla="*/ 0 w 9200444"/>
              <a:gd name="connsiteY5" fmla="*/ 2596445 h 2610556"/>
              <a:gd name="connsiteX6" fmla="*/ 28222 w 9200444"/>
              <a:gd name="connsiteY6" fmla="*/ 1552222 h 261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00444" h="2610556">
                <a:moveTo>
                  <a:pt x="28222" y="1552222"/>
                </a:moveTo>
                <a:lnTo>
                  <a:pt x="14111" y="677333"/>
                </a:lnTo>
                <a:lnTo>
                  <a:pt x="6928555" y="0"/>
                </a:lnTo>
                <a:lnTo>
                  <a:pt x="8537222" y="437445"/>
                </a:lnTo>
                <a:lnTo>
                  <a:pt x="9200444" y="2610556"/>
                </a:lnTo>
                <a:lnTo>
                  <a:pt x="0" y="2596445"/>
                </a:lnTo>
                <a:lnTo>
                  <a:pt x="28222" y="15522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7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7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293651" y="1195208"/>
            <a:ext cx="2870447" cy="1274237"/>
            <a:chOff x="7048962" y="4720041"/>
            <a:chExt cx="2870447" cy="1274237"/>
          </a:xfrm>
        </p:grpSpPr>
        <p:cxnSp>
          <p:nvCxnSpPr>
            <p:cNvPr id="38" name="Straight Arrow Connector 37"/>
            <p:cNvCxnSpPr>
              <a:stCxn id="39" idx="2"/>
            </p:cNvCxnSpPr>
            <p:nvPr/>
          </p:nvCxnSpPr>
          <p:spPr>
            <a:xfrm flipH="1">
              <a:off x="7466534" y="5089373"/>
              <a:ext cx="1017652" cy="904905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048962" y="4720041"/>
              <a:ext cx="2870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The car is in front of the pole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9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2" grpId="0" animBg="1"/>
      <p:bldP spid="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897</Words>
  <Application>Microsoft Office PowerPoint</Application>
  <PresentationFormat>Widescreen</PresentationFormat>
  <Paragraphs>224</Paragraphs>
  <Slides>31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Photo Editor Photo</vt:lpstr>
      <vt:lpstr>Introduction</vt:lpstr>
      <vt:lpstr>Computer Vision</vt:lpstr>
      <vt:lpstr>Topics</vt:lpstr>
      <vt:lpstr>PowerPoint Presentation</vt:lpstr>
      <vt:lpstr>Every picture tells a story</vt:lpstr>
      <vt:lpstr>PowerPoint Presentation</vt:lpstr>
      <vt:lpstr>PowerPoint Presentation</vt:lpstr>
      <vt:lpstr>PowerPoint Presentation</vt:lpstr>
      <vt:lpstr>PowerPoint Presentation</vt:lpstr>
      <vt:lpstr>Computer Vision</vt:lpstr>
      <vt:lpstr>Computer Vision</vt:lpstr>
      <vt:lpstr>Measurement</vt:lpstr>
      <vt:lpstr>Measurement</vt:lpstr>
      <vt:lpstr>Measurement</vt:lpstr>
      <vt:lpstr>Image Enhancement</vt:lpstr>
      <vt:lpstr>Image Enhancement</vt:lpstr>
      <vt:lpstr>Image Enhancement</vt:lpstr>
      <vt:lpstr>Seam Carving </vt:lpstr>
      <vt:lpstr>PowerPoint Presentation</vt:lpstr>
      <vt:lpstr>Computer Vision</vt:lpstr>
      <vt:lpstr>Applications:  3D Scanning</vt:lpstr>
      <vt:lpstr>PowerPoint Presentation</vt:lpstr>
      <vt:lpstr>Google’s 3D Maps  Structure estimation from tourist photos  </vt:lpstr>
      <vt:lpstr>Apple’s 3D maps</vt:lpstr>
      <vt:lpstr>Computer Vision</vt:lpstr>
      <vt:lpstr>Face detection</vt:lpstr>
      <vt:lpstr>Vision-based interaction: Xbox Kinect</vt:lpstr>
      <vt:lpstr>General Comments</vt:lpstr>
      <vt:lpstr>Textbooks</vt:lpstr>
      <vt:lpstr>Other</vt:lpstr>
      <vt:lpstr>Your Turn!!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19</cp:revision>
  <dcterms:created xsi:type="dcterms:W3CDTF">2024-09-02T16:26:02Z</dcterms:created>
  <dcterms:modified xsi:type="dcterms:W3CDTF">2024-09-09T19:06:45Z</dcterms:modified>
</cp:coreProperties>
</file>